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81" r:id="rId3"/>
    <p:sldId id="285" r:id="rId4"/>
    <p:sldId id="282" r:id="rId5"/>
    <p:sldId id="271" r:id="rId6"/>
    <p:sldId id="290" r:id="rId7"/>
    <p:sldId id="296" r:id="rId8"/>
    <p:sldId id="298" r:id="rId9"/>
    <p:sldId id="299" r:id="rId10"/>
    <p:sldId id="288" r:id="rId11"/>
    <p:sldId id="297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9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42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A1C593-65D0-4073-BCC9-577B9352EA97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618960-8005-486C-9A75-10CB2AAC16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Овал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542901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A1C593-65D0-4073-BCC9-577B9352EA97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618960-8005-486C-9A75-10CB2AAC16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44000" y="274642"/>
            <a:ext cx="24384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0" y="274643"/>
            <a:ext cx="7416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A1C593-65D0-4073-BCC9-577B9352EA97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618960-8005-486C-9A75-10CB2AAC16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A1C593-65D0-4073-BCC9-577B9352EA97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618960-8005-486C-9A75-10CB2AAC16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043853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A1C593-65D0-4073-BCC9-577B9352EA97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618960-8005-486C-9A75-10CB2AAC16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048000" y="0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A1C593-65D0-4073-BCC9-577B9352EA97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618960-8005-486C-9A75-10CB2AAC16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A1C593-65D0-4073-BCC9-577B9352EA97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618960-8005-486C-9A75-10CB2AAC16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A1C593-65D0-4073-BCC9-577B9352EA97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618960-8005-486C-9A75-10CB2AAC16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A1C593-65D0-4073-BCC9-577B9352EA97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618960-8005-486C-9A75-10CB2AAC16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9600" y="2133603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A1C593-65D0-4073-BCC9-577B9352EA97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618960-8005-486C-9A75-10CB2AAC16F9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3A1C593-65D0-4073-BCC9-577B9352EA97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B618960-8005-486C-9A75-10CB2AAC16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17600" y="1143006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087901" y="-815922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25090" y="21105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243843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350499" y="-54"/>
            <a:ext cx="10841503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63A1C593-65D0-4073-BCC9-577B9352EA97}" type="datetimeFigureOut">
              <a:rPr lang="en-US" smtClean="0"/>
              <a:t>5/19/2026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9B618960-8005-486C-9A75-10CB2AAC16F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353312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629" y="422694"/>
            <a:ext cx="10550855" cy="115920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400" dirty="0" smtClean="0">
                <a:effectLst/>
              </a:rPr>
              <a:t/>
            </a:r>
            <a:br>
              <a:rPr lang="ru-RU" sz="2400" dirty="0" smtClean="0">
                <a:effectLst/>
              </a:rPr>
            </a:br>
            <a:r>
              <a:rPr lang="ru-RU" sz="2400" dirty="0">
                <a:effectLst/>
              </a:rPr>
              <a:t/>
            </a:r>
            <a:br>
              <a:rPr lang="ru-RU" sz="2400" dirty="0">
                <a:effectLst/>
              </a:rPr>
            </a:br>
            <a:r>
              <a:rPr lang="ru-RU" sz="2400" dirty="0" smtClean="0">
                <a:effectLst/>
              </a:rPr>
              <a:t>туристический </a:t>
            </a:r>
            <a:r>
              <a:rPr lang="ru-RU" sz="2400" dirty="0">
                <a:effectLst/>
              </a:rPr>
              <a:t>потенциал </a:t>
            </a:r>
            <a:r>
              <a:rPr lang="ru-RU" sz="2400" dirty="0" smtClean="0">
                <a:effectLst/>
              </a:rPr>
              <a:t/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объектов Национального историко-культурного </a:t>
            </a:r>
            <a:br>
              <a:rPr lang="ru-RU" sz="2400" dirty="0" smtClean="0">
                <a:effectLst/>
              </a:rPr>
            </a:br>
            <a:r>
              <a:rPr lang="ru-RU" sz="2400" dirty="0" smtClean="0">
                <a:effectLst/>
              </a:rPr>
              <a:t>музея-заповедника «Несвиж»</a:t>
            </a:r>
            <a:endParaRPr lang="en-US" sz="2400" dirty="0">
              <a:effectLst/>
              <a:latin typeface="Candara" panose="020E0502030303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7"/>
          <a:stretch/>
        </p:blipFill>
        <p:spPr bwMode="auto">
          <a:xfrm>
            <a:off x="683830" y="1811548"/>
            <a:ext cx="10888454" cy="4356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0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64965" y="432280"/>
            <a:ext cx="77818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Candara" panose="020E0502030303020204" pitchFamily="34" charset="0"/>
              </a:rPr>
              <a:t>В 2023 году музей-заповедник «Несвиж» стал инициатором </a:t>
            </a:r>
            <a:r>
              <a:rPr lang="ru-RU" b="1" dirty="0" smtClean="0">
                <a:latin typeface="Candara" panose="020E0502030303020204" pitchFamily="34" charset="0"/>
              </a:rPr>
              <a:t>Международной научно-практической конференции </a:t>
            </a:r>
            <a:r>
              <a:rPr lang="ru-RU" b="1" dirty="0">
                <a:latin typeface="Candara" panose="020E0502030303020204" pitchFamily="34" charset="0"/>
              </a:rPr>
              <a:t>«Музейные инициативы на пространстве </a:t>
            </a:r>
            <a:r>
              <a:rPr lang="ru-RU" b="1" dirty="0" smtClean="0">
                <a:latin typeface="Candara" panose="020E0502030303020204" pitchFamily="34" charset="0"/>
              </a:rPr>
              <a:t>СНГ»</a:t>
            </a:r>
            <a:r>
              <a:rPr lang="ru-RU" dirty="0" smtClean="0">
                <a:latin typeface="Candara" panose="020E0502030303020204" pitchFamily="34" charset="0"/>
              </a:rPr>
              <a:t>. </a:t>
            </a:r>
            <a:r>
              <a:rPr lang="ru-RU" dirty="0">
                <a:latin typeface="Candara" panose="020E0502030303020204" pitchFamily="34" charset="0"/>
              </a:rPr>
              <a:t>Мероприятие проводилось при поддержке Министерства культуры Республики Беларусь, Исполкома </a:t>
            </a:r>
            <a:endParaRPr lang="ru-RU" dirty="0" smtClean="0">
              <a:latin typeface="Candara" panose="020E0502030303020204" pitchFamily="34" charset="0"/>
            </a:endParaRPr>
          </a:p>
          <a:p>
            <a:r>
              <a:rPr lang="ru-RU" dirty="0" smtClean="0">
                <a:latin typeface="Candara" panose="020E0502030303020204" pitchFamily="34" charset="0"/>
              </a:rPr>
              <a:t>СНГ </a:t>
            </a:r>
            <a:r>
              <a:rPr lang="ru-RU" dirty="0">
                <a:latin typeface="Candara" panose="020E0502030303020204" pitchFamily="34" charset="0"/>
              </a:rPr>
              <a:t>и Межгосударственного фонда гуманитарного сотрудничества государств-участников </a:t>
            </a:r>
            <a:r>
              <a:rPr lang="ru-RU" dirty="0" smtClean="0">
                <a:latin typeface="Candara" panose="020E0502030303020204" pitchFamily="34" charset="0"/>
              </a:rPr>
              <a:t>СНГ.</a:t>
            </a:r>
          </a:p>
          <a:p>
            <a:r>
              <a:rPr lang="ru-RU" dirty="0" smtClean="0">
                <a:latin typeface="Candara" panose="020E0502030303020204" pitchFamily="34" charset="0"/>
              </a:rPr>
              <a:t>В 2026 году состоится </a:t>
            </a:r>
            <a:r>
              <a:rPr lang="en-US" dirty="0" smtClean="0">
                <a:latin typeface="Candara" panose="020E0502030303020204" pitchFamily="34" charset="0"/>
              </a:rPr>
              <a:t>II </a:t>
            </a:r>
            <a:r>
              <a:rPr lang="ru-RU" dirty="0" smtClean="0">
                <a:latin typeface="Candara" panose="020E0502030303020204" pitchFamily="34" charset="0"/>
              </a:rPr>
              <a:t>Международная научно-практическая конференция «</a:t>
            </a:r>
            <a:r>
              <a:rPr lang="ru-RU" dirty="0">
                <a:latin typeface="Candara" panose="020E0502030303020204" pitchFamily="34" charset="0"/>
              </a:rPr>
              <a:t>Музейные инициативы на пространстве СНГ</a:t>
            </a:r>
            <a:r>
              <a:rPr lang="ru-RU" dirty="0" smtClean="0">
                <a:latin typeface="Candara" panose="020E0502030303020204" pitchFamily="34" charset="0"/>
              </a:rPr>
              <a:t>».</a:t>
            </a:r>
            <a:endParaRPr lang="ru-RU" dirty="0"/>
          </a:p>
        </p:txBody>
      </p:sp>
      <p:pic>
        <p:nvPicPr>
          <p:cNvPr id="8196" name="Picture 4" descr="C:\Users\Asus\Desktop\Мероприятия 2026\16-17 апреля Круглый стол\Доклады\photo_2026-04-14_15-34-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07" y="2926746"/>
            <a:ext cx="4417006" cy="3519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7" name="Picture 5" descr="C:\Users\Asus\Desktop\Мероприятия 2026\16-17 апреля Круглый стол\Доклады\photo_2026-04-14_15-34-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64" y="3461875"/>
            <a:ext cx="3448041" cy="2604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940" y="659237"/>
            <a:ext cx="3823098" cy="5406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1059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8" y="481013"/>
            <a:ext cx="11358562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505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Обмен\нясвиж с паветра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04" y="388188"/>
            <a:ext cx="11679806" cy="603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07469" y="5348377"/>
            <a:ext cx="3776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andara" panose="020E0502030303020204" pitchFamily="34" charset="0"/>
              </a:rPr>
              <a:t>СПАСИБО  ЗА  ВНИМАНИЕ</a:t>
            </a:r>
            <a:endParaRPr lang="ru-RU" sz="2400" dirty="0">
              <a:solidFill>
                <a:schemeClr val="accent2">
                  <a:lumMod val="20000"/>
                  <a:lumOff val="80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738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sus\Desktop\Конференция в Гатчине\Доклад\Фото\Объекты для презентации\Городская ратуша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56"/>
          <a:stretch/>
        </p:blipFill>
        <p:spPr bwMode="auto">
          <a:xfrm>
            <a:off x="6927011" y="2717090"/>
            <a:ext cx="4913409" cy="3610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sus\Desktop\Конференция в Гатчине\Доклад\Фото\Объекты для презентации\Слуцкая брам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972" y="383395"/>
            <a:ext cx="3895344" cy="2499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74836" y="563351"/>
            <a:ext cx="3966175" cy="2001329"/>
          </a:xfrm>
        </p:spPr>
        <p:txBody>
          <a:bodyPr>
            <a:normAutofit/>
          </a:bodyPr>
          <a:lstStyle/>
          <a:p>
            <a:r>
              <a:rPr lang="ru-RU" sz="1800" dirty="0" smtClean="0">
                <a:effectLst/>
                <a:latin typeface="Candara" panose="020E0502030303020204" pitchFamily="34" charset="0"/>
              </a:rPr>
              <a:t>национальный   историко-культурный   музей-заповедник   «несвиж» </a:t>
            </a:r>
            <a:r>
              <a:rPr lang="ru-RU" sz="1800" dirty="0">
                <a:effectLst/>
                <a:latin typeface="Candara" panose="020E0502030303020204" pitchFamily="34" charset="0"/>
              </a:rPr>
              <a:t>–</a:t>
            </a:r>
            <a:r>
              <a:rPr lang="ru-RU" sz="1800" dirty="0" smtClean="0">
                <a:effectLst/>
                <a:latin typeface="Candara" panose="020E0502030303020204" pitchFamily="34" charset="0"/>
              </a:rPr>
              <a:t>  комплекс  </a:t>
            </a:r>
            <a:r>
              <a:rPr lang="ru-RU" sz="1800" dirty="0">
                <a:effectLst/>
                <a:latin typeface="Candara" panose="020E0502030303020204" pitchFamily="34" charset="0"/>
              </a:rPr>
              <a:t>объектов </a:t>
            </a:r>
            <a:r>
              <a:rPr lang="ru-RU" sz="1800" dirty="0" smtClean="0">
                <a:effectLst/>
                <a:latin typeface="Candara" panose="020E0502030303020204" pitchFamily="34" charset="0"/>
              </a:rPr>
              <a:t> и  охранных  территорий</a:t>
            </a:r>
            <a:r>
              <a:rPr lang="ru-RU" sz="1800" dirty="0">
                <a:effectLst/>
                <a:latin typeface="Candara" panose="020E0502030303020204" pitchFamily="34" charset="0"/>
              </a:rPr>
              <a:t>, </a:t>
            </a:r>
            <a:r>
              <a:rPr lang="ru-RU" sz="1800" dirty="0" smtClean="0">
                <a:effectLst/>
                <a:latin typeface="Candara" panose="020E0502030303020204" pitchFamily="34" charset="0"/>
              </a:rPr>
              <a:t> объединённых   между   собой  </a:t>
            </a:r>
            <a:br>
              <a:rPr lang="ru-RU" sz="1800" dirty="0" smtClean="0">
                <a:effectLst/>
                <a:latin typeface="Candara" panose="020E0502030303020204" pitchFamily="34" charset="0"/>
              </a:rPr>
            </a:br>
            <a:r>
              <a:rPr lang="ru-RU" sz="1800" dirty="0" smtClean="0">
                <a:effectLst/>
                <a:latin typeface="Candara" panose="020E0502030303020204" pitchFamily="34" charset="0"/>
              </a:rPr>
              <a:t>исторически</a:t>
            </a:r>
            <a:r>
              <a:rPr lang="ru-RU" sz="1800" dirty="0">
                <a:effectLst/>
                <a:latin typeface="Candara" panose="020E0502030303020204" pitchFamily="34" charset="0"/>
              </a:rPr>
              <a:t>, </a:t>
            </a:r>
            <a:r>
              <a:rPr lang="ru-RU" sz="1800" dirty="0" smtClean="0">
                <a:effectLst/>
                <a:latin typeface="Candara" panose="020E0502030303020204" pitchFamily="34" charset="0"/>
              </a:rPr>
              <a:t> тематически  и  функционально. </a:t>
            </a:r>
            <a:endParaRPr lang="ru-RU" sz="1800" dirty="0">
              <a:latin typeface="Candara" panose="020E0502030303020204" pitchFamily="34" charset="0"/>
            </a:endParaRPr>
          </a:p>
        </p:txBody>
      </p:sp>
      <p:pic>
        <p:nvPicPr>
          <p:cNvPr id="6" name="Рисунок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7" t="20584" r="2094"/>
          <a:stretch/>
        </p:blipFill>
        <p:spPr bwMode="auto">
          <a:xfrm>
            <a:off x="508959" y="2993366"/>
            <a:ext cx="6168374" cy="3334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58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8801" y="422693"/>
            <a:ext cx="646821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ndara" panose="020E0502030303020204" pitchFamily="34" charset="0"/>
              </a:rPr>
              <a:t>Выставочная деятельность.</a:t>
            </a:r>
          </a:p>
          <a:p>
            <a:r>
              <a:rPr lang="ru-RU" sz="2000" dirty="0" smtClean="0">
                <a:latin typeface="Candara" panose="020E0502030303020204" pitchFamily="34" charset="0"/>
              </a:rPr>
              <a:t>Самый </a:t>
            </a:r>
            <a:r>
              <a:rPr lang="ru-RU" sz="2000" dirty="0">
                <a:latin typeface="Candara" panose="020E0502030303020204" pitchFamily="34" charset="0"/>
              </a:rPr>
              <a:t>значимый международный выставочный </a:t>
            </a:r>
            <a:r>
              <a:rPr lang="ru-RU" sz="2000" dirty="0" smtClean="0">
                <a:latin typeface="Candara" panose="020E0502030303020204" pitchFamily="34" charset="0"/>
              </a:rPr>
              <a:t>проект Беларуси 2025 года </a:t>
            </a:r>
            <a:r>
              <a:rPr lang="ru-RU" sz="2000" dirty="0">
                <a:latin typeface="Candara" panose="020E0502030303020204" pitchFamily="34" charset="0"/>
              </a:rPr>
              <a:t>– </a:t>
            </a:r>
            <a:r>
              <a:rPr lang="ru-RU" sz="2000" b="1" dirty="0">
                <a:latin typeface="Candara" panose="020E0502030303020204" pitchFamily="34" charset="0"/>
              </a:rPr>
              <a:t>«Золото иконостасов. Искусство белорусских мастеров </a:t>
            </a:r>
            <a:r>
              <a:rPr lang="ru-RU" sz="2000" b="1" dirty="0" smtClean="0">
                <a:latin typeface="Candara" panose="020E0502030303020204" pitchFamily="34" charset="0"/>
              </a:rPr>
              <a:t>в </a:t>
            </a:r>
            <a:r>
              <a:rPr lang="ru-RU" sz="2000" b="1" dirty="0">
                <a:latin typeface="Candara" panose="020E0502030303020204" pitchFamily="34" charset="0"/>
              </a:rPr>
              <a:t>Москве</a:t>
            </a:r>
            <a:r>
              <a:rPr lang="ru-RU" sz="2000" b="1" dirty="0" smtClean="0">
                <a:latin typeface="Candara" panose="020E0502030303020204" pitchFamily="34" charset="0"/>
              </a:rPr>
              <a:t>» из фондов </a:t>
            </a:r>
            <a:endParaRPr lang="ru-RU" sz="2000" b="1" dirty="0" smtClean="0">
              <a:latin typeface="Candara" panose="020E0502030303020204" pitchFamily="34" charset="0"/>
            </a:endParaRPr>
          </a:p>
          <a:p>
            <a:r>
              <a:rPr lang="ru-RU" sz="2000" b="1" dirty="0" smtClean="0">
                <a:latin typeface="Candara" panose="020E0502030303020204" pitchFamily="34" charset="0"/>
              </a:rPr>
              <a:t>музея-заповедника «</a:t>
            </a:r>
            <a:r>
              <a:rPr lang="ru-RU" sz="2000" b="1" dirty="0" smtClean="0">
                <a:latin typeface="Candara" panose="020E0502030303020204" pitchFamily="34" charset="0"/>
              </a:rPr>
              <a:t>Коломенское»</a:t>
            </a:r>
            <a:r>
              <a:rPr lang="ru-RU" sz="2000" dirty="0" smtClean="0">
                <a:latin typeface="Candara" panose="020E0502030303020204" pitchFamily="34" charset="0"/>
              </a:rPr>
              <a:t>. </a:t>
            </a:r>
            <a:endParaRPr lang="ru-RU" sz="2000" dirty="0" smtClean="0">
              <a:latin typeface="Candara" panose="020E0502030303020204" pitchFamily="34" charset="0"/>
            </a:endParaRPr>
          </a:p>
          <a:p>
            <a:r>
              <a:rPr lang="ru-RU" sz="2000" dirty="0" smtClean="0">
                <a:latin typeface="Candara" panose="020E0502030303020204" pitchFamily="34" charset="0"/>
              </a:rPr>
              <a:t>Уникальные </a:t>
            </a:r>
            <a:r>
              <a:rPr lang="ru-RU" sz="2000" dirty="0">
                <a:latin typeface="Candara" panose="020E0502030303020204" pitchFamily="34" charset="0"/>
              </a:rPr>
              <a:t>изделия </a:t>
            </a:r>
            <a:r>
              <a:rPr lang="ru-RU" sz="2000" dirty="0" smtClean="0">
                <a:latin typeface="Candara" panose="020E0502030303020204" pitchFamily="34" charset="0"/>
              </a:rPr>
              <a:t>золоченой </a:t>
            </a:r>
            <a:r>
              <a:rPr lang="ru-RU" sz="2000" dirty="0">
                <a:latin typeface="Candara" panose="020E0502030303020204" pitchFamily="34" charset="0"/>
              </a:rPr>
              <a:t>резьбы </a:t>
            </a:r>
            <a:r>
              <a:rPr lang="ru-RU" sz="2000" dirty="0" smtClean="0">
                <a:latin typeface="Candara" panose="020E0502030303020204" pitchFamily="34" charset="0"/>
              </a:rPr>
              <a:t>для </a:t>
            </a:r>
            <a:r>
              <a:rPr lang="ru-RU" sz="2000" dirty="0">
                <a:latin typeface="Candara" panose="020E0502030303020204" pitchFamily="34" charset="0"/>
              </a:rPr>
              <a:t>этого проекта </a:t>
            </a:r>
            <a:r>
              <a:rPr lang="ru-RU" sz="2000" dirty="0" smtClean="0">
                <a:latin typeface="Candara" panose="020E0502030303020204" pitchFamily="34" charset="0"/>
              </a:rPr>
              <a:t>впервые </a:t>
            </a:r>
            <a:r>
              <a:rPr lang="ru-RU" sz="2000" dirty="0">
                <a:latin typeface="Candara" panose="020E0502030303020204" pitchFamily="34" charset="0"/>
              </a:rPr>
              <a:t>выехали </a:t>
            </a:r>
            <a:endParaRPr lang="ru-RU" sz="2000" dirty="0" smtClean="0">
              <a:latin typeface="Candara" panose="020E0502030303020204" pitchFamily="34" charset="0"/>
            </a:endParaRPr>
          </a:p>
          <a:p>
            <a:r>
              <a:rPr lang="ru-RU" sz="2000" dirty="0" smtClean="0">
                <a:latin typeface="Candara" panose="020E0502030303020204" pitchFamily="34" charset="0"/>
              </a:rPr>
              <a:t>из </a:t>
            </a:r>
            <a:r>
              <a:rPr lang="ru-RU" sz="2000" dirty="0">
                <a:latin typeface="Candara" panose="020E0502030303020204" pitchFamily="34" charset="0"/>
              </a:rPr>
              <a:t>России для того, </a:t>
            </a:r>
            <a:endParaRPr lang="ru-RU" sz="2000" dirty="0" smtClean="0">
              <a:latin typeface="Candara" panose="020E0502030303020204" pitchFamily="34" charset="0"/>
            </a:endParaRPr>
          </a:p>
          <a:p>
            <a:r>
              <a:rPr lang="ru-RU" sz="2000" dirty="0" smtClean="0">
                <a:latin typeface="Candara" panose="020E0502030303020204" pitchFamily="34" charset="0"/>
              </a:rPr>
              <a:t>чтобы </a:t>
            </a:r>
            <a:r>
              <a:rPr lang="ru-RU" sz="2000" dirty="0">
                <a:latin typeface="Candara" panose="020E0502030303020204" pitchFamily="34" charset="0"/>
              </a:rPr>
              <a:t>быть </a:t>
            </a:r>
            <a:endParaRPr lang="ru-RU" sz="2000" dirty="0" smtClean="0">
              <a:latin typeface="Candara" panose="020E0502030303020204" pitchFamily="34" charset="0"/>
            </a:endParaRPr>
          </a:p>
          <a:p>
            <a:r>
              <a:rPr lang="ru-RU" sz="2000" dirty="0" smtClean="0">
                <a:latin typeface="Candara" panose="020E0502030303020204" pitchFamily="34" charset="0"/>
              </a:rPr>
              <a:t>представленными </a:t>
            </a:r>
          </a:p>
          <a:p>
            <a:r>
              <a:rPr lang="ru-RU" sz="2000" dirty="0" smtClean="0">
                <a:latin typeface="Candara" panose="020E0502030303020204" pitchFamily="34" charset="0"/>
              </a:rPr>
              <a:t>широкой </a:t>
            </a:r>
            <a:r>
              <a:rPr lang="ru-RU" sz="2000" dirty="0">
                <a:latin typeface="Candara" panose="020E0502030303020204" pitchFamily="34" charset="0"/>
              </a:rPr>
              <a:t>публике</a:t>
            </a:r>
            <a:r>
              <a:rPr lang="ru-RU" sz="2000" dirty="0" smtClean="0">
                <a:latin typeface="Candara" panose="020E0502030303020204" pitchFamily="34" charset="0"/>
              </a:rPr>
              <a:t>.</a:t>
            </a:r>
            <a:r>
              <a:rPr lang="ru-RU" sz="2000" dirty="0"/>
              <a:t> </a:t>
            </a:r>
            <a:endParaRPr lang="ru-RU" sz="2000" dirty="0" smtClean="0"/>
          </a:p>
          <a:p>
            <a:r>
              <a:rPr lang="ru-RU" sz="2000" dirty="0" smtClean="0"/>
              <a:t>Выставка вошла </a:t>
            </a:r>
            <a:r>
              <a:rPr lang="ru-RU" sz="2000" dirty="0"/>
              <a:t>в </a:t>
            </a:r>
            <a:endParaRPr lang="ru-RU" sz="2000" dirty="0" smtClean="0"/>
          </a:p>
          <a:p>
            <a:r>
              <a:rPr lang="ru-RU" sz="2000" dirty="0" smtClean="0"/>
              <a:t>список </a:t>
            </a:r>
            <a:r>
              <a:rPr lang="ru-RU" sz="2000" dirty="0"/>
              <a:t>финалистов </a:t>
            </a:r>
            <a:endParaRPr lang="ru-RU" sz="2000" dirty="0" smtClean="0"/>
          </a:p>
          <a:p>
            <a:r>
              <a:rPr lang="ru-RU" sz="2000" dirty="0" smtClean="0"/>
              <a:t>Национальной </a:t>
            </a:r>
            <a:r>
              <a:rPr lang="ru-RU" sz="2000" dirty="0"/>
              <a:t>премии </a:t>
            </a:r>
            <a:endParaRPr lang="ru-RU" sz="2000" dirty="0" smtClean="0"/>
          </a:p>
          <a:p>
            <a:r>
              <a:rPr lang="ru-RU" sz="2000" dirty="0" smtClean="0"/>
              <a:t>в </a:t>
            </a:r>
            <a:r>
              <a:rPr lang="ru-RU" sz="2000" dirty="0"/>
              <a:t>области музейного </a:t>
            </a:r>
            <a:r>
              <a:rPr lang="ru-RU" sz="2000" dirty="0" smtClean="0"/>
              <a:t>дела </a:t>
            </a:r>
          </a:p>
          <a:p>
            <a:r>
              <a:rPr lang="ru-RU" sz="2000" dirty="0" smtClean="0"/>
              <a:t>имени </a:t>
            </a:r>
            <a:r>
              <a:rPr lang="ru-RU" sz="2000" dirty="0"/>
              <a:t>Д.С. </a:t>
            </a:r>
            <a:r>
              <a:rPr lang="ru-RU" sz="2000" dirty="0" smtClean="0"/>
              <a:t>Лихачева,</a:t>
            </a:r>
          </a:p>
          <a:p>
            <a:r>
              <a:rPr lang="ru-RU" sz="2000" dirty="0" smtClean="0"/>
              <a:t>учредителем </a:t>
            </a:r>
            <a:r>
              <a:rPr lang="ru-RU" sz="2000" dirty="0"/>
              <a:t>которой </a:t>
            </a:r>
            <a:endParaRPr lang="ru-RU" sz="2000" dirty="0" smtClean="0"/>
          </a:p>
          <a:p>
            <a:r>
              <a:rPr lang="ru-RU" sz="2000" dirty="0" smtClean="0"/>
              <a:t>является </a:t>
            </a:r>
            <a:r>
              <a:rPr lang="ru-RU" sz="2000" dirty="0"/>
              <a:t>Министерство </a:t>
            </a:r>
            <a:endParaRPr lang="ru-RU" sz="2000" dirty="0" smtClean="0"/>
          </a:p>
          <a:p>
            <a:r>
              <a:rPr lang="ru-RU" sz="2000" dirty="0" smtClean="0"/>
              <a:t>культуры РФ.</a:t>
            </a:r>
            <a:endParaRPr lang="ru-RU" sz="2000" dirty="0">
              <a:latin typeface="Candara" panose="020E0502030303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924" y="2705181"/>
            <a:ext cx="3611301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Asus\Desktop\Мероприятия 2026\16-17 апреля Круглый стол\Доклады\photo_2026-04-13_13-56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87" y="422693"/>
            <a:ext cx="4203761" cy="5952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1427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93797" y="593285"/>
            <a:ext cx="5613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Candara" panose="020E0502030303020204" pitchFamily="34" charset="0"/>
              </a:rPr>
              <a:t>Развитие международного культурного сотрудничества </a:t>
            </a:r>
            <a:r>
              <a:rPr lang="ru-RU" sz="2000" dirty="0">
                <a:latin typeface="Candara" panose="020E0502030303020204" pitchFamily="34" charset="0"/>
              </a:rPr>
              <a:t>– одно из самых важных и приоритетных направлений деятельности музея-заповедника «Несвиж</a:t>
            </a:r>
            <a:r>
              <a:rPr lang="ru-RU" sz="2000" dirty="0" smtClean="0">
                <a:latin typeface="Candara" panose="020E0502030303020204" pitchFamily="34" charset="0"/>
              </a:rPr>
              <a:t>».</a:t>
            </a:r>
            <a:endParaRPr lang="ru-RU" sz="2000" dirty="0">
              <a:latin typeface="Candara" panose="020E0502030303020204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8" r="2172"/>
          <a:stretch/>
        </p:blipFill>
        <p:spPr bwMode="auto">
          <a:xfrm>
            <a:off x="5946639" y="733896"/>
            <a:ext cx="5659203" cy="5547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03" y="2171065"/>
            <a:ext cx="4810271" cy="4110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646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40446" y="419531"/>
            <a:ext cx="109189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Candara" panose="020E0502030303020204" pitchFamily="34" charset="0"/>
              </a:rPr>
              <a:t>Презентационный </a:t>
            </a:r>
            <a:r>
              <a:rPr lang="ru-RU" b="1" dirty="0">
                <a:latin typeface="Candara" panose="020E0502030303020204" pitchFamily="34" charset="0"/>
              </a:rPr>
              <a:t>фотопроект «Несвиж – наследие мировой культуры» </a:t>
            </a:r>
            <a:r>
              <a:rPr lang="ru-RU" b="1" dirty="0" smtClean="0">
                <a:latin typeface="Candara" panose="020E0502030303020204" pitchFamily="34" charset="0"/>
              </a:rPr>
              <a:t> </a:t>
            </a:r>
            <a:r>
              <a:rPr lang="ru-RU" dirty="0" smtClean="0">
                <a:latin typeface="Candara" panose="020E0502030303020204" pitchFamily="34" charset="0"/>
              </a:rPr>
              <a:t>проходит </a:t>
            </a:r>
            <a:r>
              <a:rPr lang="ru-RU" dirty="0" smtClean="0">
                <a:latin typeface="Candara" panose="020E0502030303020204" pitchFamily="34" charset="0"/>
              </a:rPr>
              <a:t>в </a:t>
            </a:r>
            <a:r>
              <a:rPr lang="ru-RU" dirty="0" smtClean="0">
                <a:latin typeface="Candara" panose="020E0502030303020204" pitchFamily="34" charset="0"/>
              </a:rPr>
              <a:t>музейных учреждениях </a:t>
            </a:r>
            <a:r>
              <a:rPr lang="ru-RU" dirty="0">
                <a:latin typeface="Candara" panose="020E0502030303020204" pitchFamily="34" charset="0"/>
              </a:rPr>
              <a:t>стран СНГ и Посольствах Республики Беларусь за рубежом.</a:t>
            </a:r>
          </a:p>
          <a:p>
            <a:r>
              <a:rPr lang="ru-RU" dirty="0">
                <a:latin typeface="Candara" panose="020E0502030303020204" pitchFamily="34" charset="0"/>
              </a:rPr>
              <a:t>В 2025 – 2026 гг. проект состоялся на площадках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Candara" panose="020E0502030303020204" pitchFamily="34" charset="0"/>
              </a:rPr>
              <a:t>Национального Азербайджанского музея искусств;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Candara" panose="020E0502030303020204" pitchFamily="34" charset="0"/>
              </a:rPr>
              <a:t>Казанского Кремля;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Candara" panose="020E0502030303020204" pitchFamily="34" charset="0"/>
              </a:rPr>
              <a:t>Музея-заповедника «Херсонес Таврический»;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Candara" panose="020E0502030303020204" pitchFamily="34" charset="0"/>
              </a:rPr>
              <a:t>Костромского музея-заповедника;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Candara" panose="020E0502030303020204" pitchFamily="34" charset="0"/>
              </a:rPr>
              <a:t>Музея-заповедника «Болгар»;</a:t>
            </a:r>
          </a:p>
          <a:p>
            <a:pPr marL="285750" indent="-285750">
              <a:buFontTx/>
              <a:buChar char="-"/>
            </a:pPr>
            <a:r>
              <a:rPr lang="ru-RU" dirty="0">
                <a:latin typeface="Candara" panose="020E0502030303020204" pitchFamily="34" charset="0"/>
              </a:rPr>
              <a:t>Музея-заповедника «Остров-град «Свияжск</a:t>
            </a:r>
            <a:r>
              <a:rPr lang="ru-RU" dirty="0" smtClean="0">
                <a:latin typeface="Candara" panose="020E0502030303020204" pitchFamily="34" charset="0"/>
              </a:rPr>
              <a:t>».</a:t>
            </a:r>
            <a:endParaRPr lang="ru-RU" dirty="0">
              <a:latin typeface="Candara" panose="020E0502030303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21"/>
          <a:stretch/>
        </p:blipFill>
        <p:spPr bwMode="auto">
          <a:xfrm>
            <a:off x="836760" y="3194109"/>
            <a:ext cx="4684146" cy="3151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191" y="1932317"/>
            <a:ext cx="5035182" cy="4412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88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830790" y="289788"/>
            <a:ext cx="69011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ndara" panose="020E0502030303020204" pitchFamily="34" charset="0"/>
              </a:rPr>
              <a:t>Событийный туризм.</a:t>
            </a:r>
          </a:p>
          <a:p>
            <a:r>
              <a:rPr lang="ru-RU" sz="2000" dirty="0" smtClean="0">
                <a:latin typeface="Candara" panose="020E0502030303020204" pitchFamily="34" charset="0"/>
              </a:rPr>
              <a:t>Старт </a:t>
            </a:r>
            <a:r>
              <a:rPr lang="ru-RU" sz="2000" dirty="0" smtClean="0">
                <a:latin typeface="Candara" panose="020E0502030303020204" pitchFamily="34" charset="0"/>
              </a:rPr>
              <a:t>летнего туристического сезона – ежегодный проект «Международная акция «Ночь музеев</a:t>
            </a:r>
            <a:r>
              <a:rPr lang="ru-RU" sz="2000" dirty="0" smtClean="0">
                <a:latin typeface="Candara" panose="020E0502030303020204" pitchFamily="34" charset="0"/>
              </a:rPr>
              <a:t>».</a:t>
            </a:r>
            <a:endParaRPr lang="ru-RU" sz="2000" dirty="0">
              <a:latin typeface="Candara" panose="020E0502030303020204" pitchFamily="34" charset="0"/>
            </a:endParaRPr>
          </a:p>
        </p:txBody>
      </p:sp>
      <p:pic>
        <p:nvPicPr>
          <p:cNvPr id="10243" name="Picture 3" descr="C:\Users\Asus\Desktop\Мероприятия 2026\16-17 апреля Круглый стол\Доклады\photo_2026-04-14_15-31-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915" y="1491085"/>
            <a:ext cx="2884469" cy="4638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4" name="Picture 4" descr="C:\Users\Asus\Desktop\Мероприятия 2026\16-17 апреля Круглый стол\Доклады\photo_2026-04-14_15-31-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33" y="1491086"/>
            <a:ext cx="3036664" cy="4638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5" y="508255"/>
            <a:ext cx="3978735" cy="5621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33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92203" y="341894"/>
            <a:ext cx="1091894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andara" panose="020E0502030303020204" pitchFamily="34" charset="0"/>
              </a:rPr>
              <a:t>Фестивальное лето во дворце: </a:t>
            </a:r>
            <a:r>
              <a:rPr lang="ru-RU" sz="2000" dirty="0" smtClean="0">
                <a:latin typeface="Candara" panose="020E0502030303020204" pitchFamily="34" charset="0"/>
              </a:rPr>
              <a:t>спектакли Петербургской оперетты, концерты Брестской филармонии, Вечера Большого театра оперы и балета, Джаз в городе </a:t>
            </a:r>
            <a:r>
              <a:rPr lang="en-US" sz="2000" dirty="0" smtClean="0">
                <a:latin typeface="Candara" panose="020E0502030303020204" pitchFamily="34" charset="0"/>
              </a:rPr>
              <a:t>N</a:t>
            </a:r>
            <a:r>
              <a:rPr lang="ru-RU" sz="2000" dirty="0" smtClean="0">
                <a:latin typeface="Candara" panose="020E0502030303020204" pitchFamily="34" charset="0"/>
              </a:rPr>
              <a:t>, камерные концерты </a:t>
            </a:r>
            <a:endParaRPr lang="en-US" sz="2000" dirty="0" smtClean="0">
              <a:latin typeface="Candara" panose="020E0502030303020204" pitchFamily="34" charset="0"/>
            </a:endParaRPr>
          </a:p>
          <a:p>
            <a:r>
              <a:rPr lang="ru-RU" sz="2000" dirty="0" smtClean="0">
                <a:latin typeface="Candara" panose="020E0502030303020204" pitchFamily="34" charset="0"/>
              </a:rPr>
              <a:t>в Театральном зале, молодежный бал, культурное мероприятие </a:t>
            </a:r>
            <a:r>
              <a:rPr lang="ru-RU" sz="2000" dirty="0" smtClean="0">
                <a:latin typeface="Candara" panose="020E0502030303020204" pitchFamily="34" charset="0"/>
              </a:rPr>
              <a:t>Гранд </a:t>
            </a:r>
            <a:r>
              <a:rPr lang="ru-RU" sz="2000" dirty="0" smtClean="0">
                <a:latin typeface="Candara" panose="020E0502030303020204" pitchFamily="34" charset="0"/>
              </a:rPr>
              <a:t>Кирмаш</a:t>
            </a:r>
            <a:r>
              <a:rPr lang="ru-RU" sz="2000" dirty="0" smtClean="0">
                <a:latin typeface="Candara" panose="020E0502030303020204" pitchFamily="34" charset="0"/>
              </a:rPr>
              <a:t>…</a:t>
            </a:r>
            <a:r>
              <a:rPr lang="ru-RU" sz="2000" dirty="0" smtClean="0">
                <a:latin typeface="Candara" panose="020E0502030303020204" pitchFamily="34" charset="0"/>
              </a:rPr>
              <a:t> </a:t>
            </a:r>
            <a:endParaRPr lang="ru-RU" sz="2000" dirty="0">
              <a:latin typeface="Candara" panose="020E0502030303020204" pitchFamily="34" charset="0"/>
            </a:endParaRPr>
          </a:p>
        </p:txBody>
      </p:sp>
      <p:pic>
        <p:nvPicPr>
          <p:cNvPr id="2051" name="Picture 3" descr="C:\Users\Asus\Downloads\photo_2026-05-19_08-53-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57" y="1720876"/>
            <a:ext cx="3228038" cy="45656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sus\Downloads\photo_2026-05-19_08-52-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494" y="1720876"/>
            <a:ext cx="3145208" cy="4565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sus\Downloads\photo_2026-05-19_08-52-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346" y="1720876"/>
            <a:ext cx="3220806" cy="4558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78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Asus\Desktop\Мероприятия 2026\16-17 апреля Круглый стол\Доклады\photo_2026-04-13_13-55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766" y="1406061"/>
            <a:ext cx="3458482" cy="4991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0" name="Picture 2" descr="C:\Users\Asus\Downloads\photo_2026-05-19_08-53-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858" y="370411"/>
            <a:ext cx="2955492" cy="4148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sus\Downloads\photo_2026-05-19_08-53-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57" y="2538793"/>
            <a:ext cx="2761732" cy="39017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sus\Downloads\photo_2026-05-19_08-53-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984" y="370411"/>
            <a:ext cx="3299715" cy="4672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7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046" y="483079"/>
            <a:ext cx="3372927" cy="5943600"/>
          </a:xfrm>
        </p:spPr>
        <p:txBody>
          <a:bodyPr>
            <a:noAutofit/>
          </a:bodyPr>
          <a:lstStyle/>
          <a:p>
            <a:r>
              <a:rPr lang="ru-RU" sz="1600" dirty="0" smtClean="0">
                <a:effectLst/>
                <a:latin typeface="Candara" panose="020E0502030303020204" pitchFamily="34" charset="0"/>
              </a:rPr>
              <a:t>Музей-заповедник «</a:t>
            </a:r>
            <a:r>
              <a:rPr lang="ru-RU" sz="1600" dirty="0" smtClean="0">
                <a:effectLst/>
                <a:latin typeface="Candara" panose="020E0502030303020204" pitchFamily="34" charset="0"/>
              </a:rPr>
              <a:t>несвиж</a:t>
            </a:r>
            <a:r>
              <a:rPr lang="ru-RU" sz="1600" dirty="0" smtClean="0">
                <a:effectLst/>
                <a:latin typeface="Candara" panose="020E0502030303020204" pitchFamily="34" charset="0"/>
              </a:rPr>
              <a:t>» является  базовой  организацией  стран-участников СНГ по </a:t>
            </a:r>
            <a:r>
              <a:rPr lang="ru-RU" sz="1600" dirty="0">
                <a:effectLst/>
                <a:latin typeface="Candara" panose="020E0502030303020204" pitchFamily="34" charset="0"/>
              </a:rPr>
              <a:t>вопросам </a:t>
            </a:r>
            <a:r>
              <a:rPr lang="ru-RU" sz="1600" dirty="0" smtClean="0">
                <a:effectLst/>
                <a:latin typeface="Candara" panose="020E0502030303020204" pitchFamily="34" charset="0"/>
              </a:rPr>
              <a:t> «</a:t>
            </a:r>
            <a:r>
              <a:rPr lang="ru-RU" sz="1600" dirty="0">
                <a:effectLst/>
                <a:latin typeface="Candara" panose="020E0502030303020204" pitchFamily="34" charset="0"/>
              </a:rPr>
              <a:t>музейного </a:t>
            </a:r>
            <a:r>
              <a:rPr lang="ru-RU" sz="1600" dirty="0" smtClean="0">
                <a:effectLst/>
                <a:latin typeface="Candara" panose="020E0502030303020204" pitchFamily="34" charset="0"/>
              </a:rPr>
              <a:t> дела</a:t>
            </a:r>
            <a:r>
              <a:rPr lang="ru-RU" sz="1600" dirty="0">
                <a:effectLst/>
                <a:latin typeface="Candara" panose="020E0502030303020204" pitchFamily="34" charset="0"/>
              </a:rPr>
              <a:t>» </a:t>
            </a:r>
            <a:r>
              <a:rPr lang="ru-RU" sz="1600" dirty="0" smtClean="0">
                <a:effectLst/>
                <a:latin typeface="Candara" panose="020E0502030303020204" pitchFamily="34" charset="0"/>
              </a:rPr>
              <a:t>(решение принято  </a:t>
            </a:r>
            <a:r>
              <a:rPr lang="ru-RU" sz="1600" dirty="0" smtClean="0">
                <a:effectLst/>
                <a:latin typeface="Candara" panose="020E0502030303020204" pitchFamily="34" charset="0"/>
              </a:rPr>
              <a:t>21  ноября  2014 </a:t>
            </a:r>
            <a:r>
              <a:rPr lang="ru-RU" sz="1600" dirty="0">
                <a:effectLst/>
                <a:latin typeface="Candara" panose="020E0502030303020204" pitchFamily="34" charset="0"/>
              </a:rPr>
              <a:t>года </a:t>
            </a:r>
            <a:r>
              <a:rPr lang="ru-RU" sz="1600" dirty="0" smtClean="0">
                <a:effectLst/>
                <a:latin typeface="Candara" panose="020E0502030303020204" pitchFamily="34" charset="0"/>
              </a:rPr>
              <a:t> Советом  глав </a:t>
            </a:r>
            <a:r>
              <a:rPr lang="ru-RU" sz="1600" dirty="0">
                <a:effectLst/>
                <a:latin typeface="Candara" panose="020E0502030303020204" pitchFamily="34" charset="0"/>
              </a:rPr>
              <a:t>правительств </a:t>
            </a:r>
            <a:r>
              <a:rPr lang="ru-RU" sz="1600" dirty="0" smtClean="0">
                <a:effectLst/>
                <a:latin typeface="Candara" panose="020E0502030303020204" pitchFamily="34" charset="0"/>
              </a:rPr>
              <a:t> СНГ </a:t>
            </a:r>
            <a:r>
              <a:rPr lang="ru-RU" sz="1600" dirty="0">
                <a:effectLst/>
                <a:latin typeface="Candara" panose="020E0502030303020204" pitchFamily="34" charset="0"/>
              </a:rPr>
              <a:t>в </a:t>
            </a:r>
            <a:r>
              <a:rPr lang="ru-RU" sz="1600" dirty="0">
                <a:effectLst/>
                <a:latin typeface="Candara" panose="020E0502030303020204" pitchFamily="34" charset="0"/>
              </a:rPr>
              <a:t> </a:t>
            </a:r>
            <a:r>
              <a:rPr lang="ru-RU" sz="1600" dirty="0" smtClean="0">
                <a:effectLst/>
                <a:latin typeface="Candara" panose="020E0502030303020204" pitchFamily="34" charset="0"/>
              </a:rPr>
              <a:t>г</a:t>
            </a:r>
            <a:r>
              <a:rPr lang="ru-RU" sz="1600" dirty="0">
                <a:effectLst/>
                <a:latin typeface="Candara" panose="020E0502030303020204" pitchFamily="34" charset="0"/>
              </a:rPr>
              <a:t>. </a:t>
            </a:r>
            <a:r>
              <a:rPr lang="ru-RU" sz="1600" dirty="0" smtClean="0">
                <a:effectLst/>
                <a:latin typeface="Candara" panose="020E0502030303020204" pitchFamily="34" charset="0"/>
              </a:rPr>
              <a:t>Ашхабад</a:t>
            </a:r>
            <a:r>
              <a:rPr lang="ru-RU" sz="1600" dirty="0" smtClean="0">
                <a:effectLst/>
                <a:latin typeface="Candara" panose="020E0502030303020204" pitchFamily="34" charset="0"/>
              </a:rPr>
              <a:t>).</a:t>
            </a:r>
            <a:r>
              <a:rPr lang="ru-RU" sz="1600" dirty="0">
                <a:effectLst/>
                <a:latin typeface="Candara" panose="020E0502030303020204" pitchFamily="34" charset="0"/>
              </a:rPr>
              <a:t/>
            </a:r>
            <a:br>
              <a:rPr lang="ru-RU" sz="1600" dirty="0">
                <a:effectLst/>
                <a:latin typeface="Candara" panose="020E0502030303020204" pitchFamily="34" charset="0"/>
              </a:rPr>
            </a:br>
            <a:r>
              <a:rPr lang="ru-RU" sz="1600" dirty="0">
                <a:effectLst/>
                <a:latin typeface="Candara" panose="020E0502030303020204" pitchFamily="34" charset="0"/>
              </a:rPr>
              <a:t>Согласно </a:t>
            </a:r>
            <a:r>
              <a:rPr lang="ru-RU" sz="1600" dirty="0" smtClean="0">
                <a:effectLst/>
                <a:latin typeface="Candara" panose="020E0502030303020204" pitchFamily="34" charset="0"/>
              </a:rPr>
              <a:t> Положению  </a:t>
            </a:r>
            <a:br>
              <a:rPr lang="ru-RU" sz="1600" dirty="0" smtClean="0">
                <a:effectLst/>
                <a:latin typeface="Candara" panose="020E0502030303020204" pitchFamily="34" charset="0"/>
              </a:rPr>
            </a:br>
            <a:r>
              <a:rPr lang="ru-RU" sz="1600" dirty="0" smtClean="0">
                <a:effectLst/>
                <a:latin typeface="Candara" panose="020E0502030303020204" pitchFamily="34" charset="0"/>
              </a:rPr>
              <a:t>о базовой  </a:t>
            </a:r>
            <a:r>
              <a:rPr lang="ru-RU" sz="1600" dirty="0">
                <a:effectLst/>
                <a:latin typeface="Candara" panose="020E0502030303020204" pitchFamily="34" charset="0"/>
              </a:rPr>
              <a:t>организации государств – участников Содружества </a:t>
            </a:r>
            <a:r>
              <a:rPr lang="ru-RU" sz="1600" dirty="0" smtClean="0">
                <a:effectLst/>
                <a:latin typeface="Candara" panose="020E0502030303020204" pitchFamily="34" charset="0"/>
              </a:rPr>
              <a:t> Независимых </a:t>
            </a:r>
            <a:r>
              <a:rPr lang="ru-RU" sz="1600" dirty="0">
                <a:effectLst/>
                <a:latin typeface="Candara" panose="020E0502030303020204" pitchFamily="34" charset="0"/>
              </a:rPr>
              <a:t>Государств </a:t>
            </a:r>
            <a:r>
              <a:rPr lang="ru-RU" sz="1600" dirty="0" smtClean="0">
                <a:effectLst/>
                <a:latin typeface="Candara" panose="020E0502030303020204" pitchFamily="34" charset="0"/>
              </a:rPr>
              <a:t> по  направлению </a:t>
            </a:r>
            <a:r>
              <a:rPr lang="ru-RU" sz="1600" dirty="0">
                <a:effectLst/>
                <a:latin typeface="Candara" panose="020E0502030303020204" pitchFamily="34" charset="0"/>
              </a:rPr>
              <a:t>«музейное </a:t>
            </a:r>
            <a:r>
              <a:rPr lang="ru-RU" sz="1600" dirty="0" smtClean="0">
                <a:effectLst/>
                <a:latin typeface="Candara" panose="020E0502030303020204" pitchFamily="34" charset="0"/>
              </a:rPr>
              <a:t> дело</a:t>
            </a:r>
            <a:r>
              <a:rPr lang="ru-RU" sz="1600" dirty="0">
                <a:effectLst/>
                <a:latin typeface="Candara" panose="020E0502030303020204" pitchFamily="34" charset="0"/>
              </a:rPr>
              <a:t>», </a:t>
            </a:r>
            <a:r>
              <a:rPr lang="ru-RU" sz="1600" dirty="0" smtClean="0">
                <a:effectLst/>
                <a:latin typeface="Candara" panose="020E0502030303020204" pitchFamily="34" charset="0"/>
              </a:rPr>
              <a:t> этот  статус </a:t>
            </a:r>
            <a:r>
              <a:rPr lang="ru-RU" sz="1600" dirty="0">
                <a:effectLst/>
                <a:latin typeface="Candara" panose="020E0502030303020204" pitchFamily="34" charset="0"/>
              </a:rPr>
              <a:t>утвержден </a:t>
            </a:r>
            <a:r>
              <a:rPr lang="ru-RU" sz="1600" dirty="0" smtClean="0">
                <a:effectLst/>
                <a:latin typeface="Candara" panose="020E0502030303020204" pitchFamily="34" charset="0"/>
              </a:rPr>
              <a:t> в  целях  научного</a:t>
            </a:r>
            <a:r>
              <a:rPr lang="ru-RU" sz="1600" dirty="0">
                <a:effectLst/>
                <a:latin typeface="Candara" panose="020E0502030303020204" pitchFamily="34" charset="0"/>
              </a:rPr>
              <a:t>, организационного, </a:t>
            </a:r>
            <a:r>
              <a:rPr lang="ru-RU" sz="1600" dirty="0" smtClean="0">
                <a:effectLst/>
                <a:latin typeface="Candara" panose="020E0502030303020204" pitchFamily="34" charset="0"/>
              </a:rPr>
              <a:t> учебно-методического  обеспечения</a:t>
            </a:r>
            <a:r>
              <a:rPr lang="ru-RU" sz="1600" dirty="0">
                <a:effectLst/>
                <a:latin typeface="Candara" panose="020E0502030303020204" pitchFamily="34" charset="0"/>
              </a:rPr>
              <a:t>, повышения </a:t>
            </a:r>
            <a:r>
              <a:rPr lang="ru-RU" sz="1600" dirty="0" smtClean="0">
                <a:effectLst/>
                <a:latin typeface="Candara" panose="020E0502030303020204" pitchFamily="34" charset="0"/>
              </a:rPr>
              <a:t> квалификации специалистов  в  </a:t>
            </a:r>
            <a:r>
              <a:rPr lang="ru-RU" sz="1600" dirty="0">
                <a:effectLst/>
                <a:latin typeface="Candara" panose="020E0502030303020204" pitchFamily="34" charset="0"/>
              </a:rPr>
              <a:t>области музейного </a:t>
            </a:r>
            <a:r>
              <a:rPr lang="ru-RU" sz="1600" dirty="0" smtClean="0">
                <a:effectLst/>
                <a:latin typeface="Candara" panose="020E0502030303020204" pitchFamily="34" charset="0"/>
              </a:rPr>
              <a:t> дела  и  сохранения  национального  культурного  достояния  государств </a:t>
            </a:r>
            <a:r>
              <a:rPr lang="ru-RU" sz="1600" dirty="0">
                <a:effectLst/>
                <a:latin typeface="Candara" panose="020E0502030303020204" pitchFamily="34" charset="0"/>
              </a:rPr>
              <a:t>– участников </a:t>
            </a:r>
            <a:r>
              <a:rPr lang="ru-RU" sz="1600" dirty="0" smtClean="0">
                <a:effectLst/>
                <a:latin typeface="Candara" panose="020E0502030303020204" pitchFamily="34" charset="0"/>
              </a:rPr>
              <a:t> СНГ</a:t>
            </a:r>
            <a:r>
              <a:rPr lang="ru-RU" sz="1600" dirty="0" smtClean="0">
                <a:effectLst/>
                <a:latin typeface="Candara" panose="020E0502030303020204" pitchFamily="34" charset="0"/>
              </a:rPr>
              <a:t>.</a:t>
            </a:r>
            <a:endParaRPr lang="ru-RU" sz="1200" dirty="0"/>
          </a:p>
        </p:txBody>
      </p:sp>
      <p:pic>
        <p:nvPicPr>
          <p:cNvPr id="3074" name="Picture 2" descr="C:\Users\Asus\Desktop\АКАДЕМИЯ\Для диплома\ДИПЛОМ 2019\ПРИЛОЖЕНИЯ\facebook_153918028232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81" y="474453"/>
            <a:ext cx="7874218" cy="589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49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2125</TotalTime>
  <Words>305</Words>
  <Application>Microsoft Office PowerPoint</Application>
  <PresentationFormat>Произвольный</PresentationFormat>
  <Paragraphs>36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Солнцестояние</vt:lpstr>
      <vt:lpstr>  туристический потенциал  объектов Национального историко-культурного  музея-заповедника «Несвиж»</vt:lpstr>
      <vt:lpstr>национальный   историко-культурный   музей-заповедник   «несвиж» –  комплекс  объектов  и  охранных  территорий,  объединённых   между   собой   исторически,  тематически  и  функционально.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Музей-заповедник «несвиж» является  базовой  организацией  стран-участников СНГ по вопросам  «музейного  дела» (решение принято  21  ноября  2014 года  Советом  глав правительств  СНГ в  г. Ашхабад). Согласно  Положению   о базовой  организации государств – участников Содружества  Независимых Государств  по  направлению «музейное  дело»,  этот  статус утвержден  в  целях  научного, организационного,  учебно-методического  обеспечения, повышения  квалификации специалистов  в  области музейного  дела  и  сохранения  национального  культурного  достояния  государств – участников  СНГ.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Asus</dc:creator>
  <cp:lastModifiedBy>Asus</cp:lastModifiedBy>
  <cp:revision>165</cp:revision>
  <dcterms:created xsi:type="dcterms:W3CDTF">2019-06-08T06:56:48Z</dcterms:created>
  <dcterms:modified xsi:type="dcterms:W3CDTF">2026-05-19T07:55:06Z</dcterms:modified>
</cp:coreProperties>
</file>